
<file path=[Content_Types].xml><?xml version="1.0" encoding="utf-8"?>
<Types xmlns="http://schemas.openxmlformats.org/package/2006/content-types">
  <Override PartName="/ppt/slideLayouts/slideLayout8.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7.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13.xml" ContentType="application/vnd.openxmlformats-officedocument.presentationml.slide+xml"/>
  <Override PartName="/ppt/slides/slide14.xml" ContentType="application/vnd.openxmlformats-officedocument.presentationml.slide+xml"/>
  <Override PartName="/ppt/slideLayouts/slideLayout18.xml" ContentType="application/vnd.openxmlformats-officedocument.presentationml.slideLayout+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Layouts/slideLayout19.xml" ContentType="application/vnd.openxmlformats-officedocument.presentationml.slideLayout+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9"/>
  </p:notesMasterIdLst>
  <p:sldIdLst>
    <p:sldId id="256" r:id="rId2"/>
    <p:sldId id="257" r:id="rId3"/>
    <p:sldId id="258" r:id="rId4"/>
    <p:sldId id="270" r:id="rId5"/>
    <p:sldId id="259" r:id="rId6"/>
    <p:sldId id="272" r:id="rId7"/>
    <p:sldId id="268" r:id="rId8"/>
    <p:sldId id="260" r:id="rId9"/>
    <p:sldId id="265" r:id="rId10"/>
    <p:sldId id="264" r:id="rId11"/>
    <p:sldId id="266" r:id="rId12"/>
    <p:sldId id="262" r:id="rId13"/>
    <p:sldId id="263" r:id="rId14"/>
    <p:sldId id="269" r:id="rId15"/>
    <p:sldId id="271" r:id="rId16"/>
    <p:sldId id="273" r:id="rId17"/>
    <p:sldId id="267"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6364" autoAdjust="0"/>
    <p:restoredTop sz="94660"/>
  </p:normalViewPr>
  <p:slideViewPr>
    <p:cSldViewPr snapToObjects="1">
      <p:cViewPr varScale="1">
        <p:scale>
          <a:sx n="91" d="100"/>
          <a:sy n="91" d="100"/>
        </p:scale>
        <p:origin x="-81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interSettings" Target="printerSettings/printerSettings1.bin"/><Relationship Id="rId4" Type="http://schemas.openxmlformats.org/officeDocument/2006/relationships/slide" Target="slides/slide3.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24"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notesMaster" Target="notesMasters/notesMaster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DA6298-C3F0-DA49-89A5-01A79E0391D8}" type="datetimeFigureOut">
              <a:rPr lang="en-US" smtClean="0"/>
              <a:pPr/>
              <a:t>12/4/08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C2E887-597A-DA47-B064-24517D880FC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a:t>
            </a:r>
            <a:endParaRPr lang="en-US"/>
          </a:p>
        </p:txBody>
      </p:sp>
      <p:sp>
        <p:nvSpPr>
          <p:cNvPr id="4" name="Slide Number Placeholder 3"/>
          <p:cNvSpPr>
            <a:spLocks noGrp="1"/>
          </p:cNvSpPr>
          <p:nvPr>
            <p:ph type="sldNum" sz="quarter" idx="10"/>
          </p:nvPr>
        </p:nvSpPr>
        <p:spPr/>
        <p:txBody>
          <a:bodyPr/>
          <a:lstStyle/>
          <a:p>
            <a:fld id="{6FC2E887-597A-DA47-B064-24517D880FC8}"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704088"/>
          </a:xfrm>
        </p:spPr>
        <p:txBody>
          <a:bodyPr vert="horz" lIns="91440" tIns="0" rIns="45720" bIns="0" rtlCol="0">
            <a:normAutofit/>
          </a:bodyPr>
          <a:lstStyle>
            <a:lvl1pPr marL="0" indent="0" algn="l" defTabSz="914400" rtl="0" eaLnBrk="1" latinLnBrk="0" hangingPunct="1">
              <a:lnSpc>
                <a:spcPts val="2600"/>
              </a:lnSpc>
              <a:spcBef>
                <a:spcPts val="200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B18ED403-8E6D-470F-9368-65BF869872DD}" type="datetime1">
              <a:rPr smtClean="0"/>
              <a:pPr/>
              <a:t>10/25/2007</a:t>
            </a:fld>
            <a:endParaRPr/>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r>
              <a:rPr smtClean="0"/>
              <a:t>
              </a:t>
            </a:r>
            <a:endParaRPr/>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2BBB5E19-F10A-4C2F-BF6F-11C513378A2E}"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79F78B67-B4C5-45C3-BA2A-CBC3E34415B2}" type="datetime1">
              <a:rPr smtClean="0"/>
              <a:pPr/>
              <a:t>10/25/2007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9F78B67-B4C5-45C3-BA2A-CBC3E34415B2}" type="datetime1">
              <a:rPr smtClean="0"/>
              <a:pPr/>
              <a:t>10/25/2007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25DC3FE-52E1-433F-A1A1-742295C2EFEB}" type="datetime1">
              <a:rPr smtClean="0"/>
              <a:pPr/>
              <a:t>10/25/2007</a:t>
            </a:fld>
            <a:endParaRPr/>
          </a:p>
        </p:txBody>
      </p:sp>
      <p:sp>
        <p:nvSpPr>
          <p:cNvPr id="4" name="Footer Placeholder 3"/>
          <p:cNvSpPr>
            <a:spLocks noGrp="1"/>
          </p:cNvSpPr>
          <p:nvPr>
            <p:ph type="ftr" sz="quarter" idx="11"/>
          </p:nvPr>
        </p:nvSpPr>
        <p:spPr/>
        <p:txBody>
          <a:bodyPr/>
          <a:lstStyle/>
          <a:p>
            <a:r>
              <a:rPr smtClean="0"/>
              <a:t>
              </a:t>
            </a:r>
            <a:endParaRPr/>
          </a:p>
        </p:txBody>
      </p:sp>
      <p:sp>
        <p:nvSpPr>
          <p:cNvPr id="5" name="Slide Number Placeholder 4"/>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969193-A413-4918-A15C-32FE3683F878}" type="datetime1">
              <a:rPr smtClean="0"/>
              <a:pPr/>
              <a:t>10/25/2007</a:t>
            </a:fld>
            <a:endParaRPr/>
          </a:p>
        </p:txBody>
      </p:sp>
      <p:sp>
        <p:nvSpPr>
          <p:cNvPr id="3" name="Footer Placeholder 2"/>
          <p:cNvSpPr>
            <a:spLocks noGrp="1"/>
          </p:cNvSpPr>
          <p:nvPr>
            <p:ph type="ftr" sz="quarter" idx="11"/>
          </p:nvPr>
        </p:nvSpPr>
        <p:spPr/>
        <p:txBody>
          <a:bodyPr/>
          <a:lstStyle/>
          <a:p>
            <a:r>
              <a:rPr smtClean="0"/>
              <a:t>
              </a:t>
            </a:r>
            <a:endParaRPr/>
          </a:p>
        </p:txBody>
      </p:sp>
      <p:sp>
        <p:nvSpPr>
          <p:cNvPr id="4" name="Slide Number Placeholder 3"/>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B771B-174A-41D3-8078-EEED53AE7A49}" type="datetime1">
              <a:rPr smtClean="0"/>
              <a:pPr/>
              <a:t>10/25/2007</a:t>
            </a:fld>
            <a:endParaRPr/>
          </a:p>
        </p:txBody>
      </p:sp>
      <p:sp>
        <p:nvSpPr>
          <p:cNvPr id="6" name="Footer Placeholder 5"/>
          <p:cNvSpPr>
            <a:spLocks noGrp="1"/>
          </p:cNvSpPr>
          <p:nvPr>
            <p:ph type="ftr" sz="quarter" idx="11"/>
          </p:nvPr>
        </p:nvSpPr>
        <p:spPr/>
        <p:txBody>
          <a:bodyPr/>
          <a:lstStyle/>
          <a:p>
            <a:r>
              <a:rPr smtClean="0"/>
              <a:t>
              </a:t>
            </a:r>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98379E-7B25-4BA9-AA4E-73FE673939C3}" type="datetime1">
              <a:rPr smtClean="0"/>
              <a:pPr/>
              <a:t>10/25/2007</a:t>
            </a:fld>
            <a:endParaRPr/>
          </a:p>
        </p:txBody>
      </p:sp>
      <p:sp>
        <p:nvSpPr>
          <p:cNvPr id="6" name="Footer Placeholder 5"/>
          <p:cNvSpPr>
            <a:spLocks noGrp="1"/>
          </p:cNvSpPr>
          <p:nvPr>
            <p:ph type="ftr" sz="quarter" idx="11"/>
          </p:nvPr>
        </p:nvSpPr>
        <p:spPr/>
        <p:txBody>
          <a:bodyPr/>
          <a:lstStyle/>
          <a:p>
            <a:r>
              <a:rPr smtClean="0"/>
              <a:t>
              </a:t>
            </a:r>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F78B67-B4C5-45C3-BA2A-CBC3E34415B2}" type="datetime1">
              <a:rPr smtClean="0"/>
              <a:pPr/>
              <a:t>10/25/2007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F78B67-B4C5-45C3-BA2A-CBC3E34415B2}" type="datetime1">
              <a:rPr smtClean="0"/>
              <a:pPr/>
              <a:t>10/25/2007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F78B67-B4C5-45C3-BA2A-CBC3E34415B2}" type="datetime1">
              <a:rPr smtClean="0"/>
              <a:pPr/>
              <a:t>10/25/2007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D36956B-C6A6-4998-B6F9-4158C8926225}" type="datetime1">
              <a:rPr smtClean="0"/>
              <a:pPr/>
              <a:t>10/25/2007</a:t>
            </a:fld>
            <a:endParaRPr/>
          </a:p>
        </p:txBody>
      </p:sp>
      <p:sp>
        <p:nvSpPr>
          <p:cNvPr id="5" name="Footer Placeholder 4"/>
          <p:cNvSpPr>
            <a:spLocks noGrp="1"/>
          </p:cNvSpPr>
          <p:nvPr>
            <p:ph type="ftr" sz="quarter" idx="11"/>
          </p:nvPr>
        </p:nvSpPr>
        <p:spPr/>
        <p:txBody>
          <a:bodyPr/>
          <a:lstStyle/>
          <a:p>
            <a:r>
              <a:rPr smtClean="0"/>
              <a:t>
              </a:t>
            </a:r>
            <a:endParaRPr/>
          </a:p>
        </p:txBody>
      </p:sp>
      <p:sp>
        <p:nvSpPr>
          <p:cNvPr id="6" name="Slide Number Placeholder 5"/>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85BD73B-607F-4953-87E4-4C3BC6D541E5}" type="datetime1">
              <a:rPr smtClean="0"/>
              <a:pPr/>
              <a:t>10/25/2007</a:t>
            </a:fld>
            <a:endParaRPr/>
          </a:p>
        </p:txBody>
      </p:sp>
      <p:sp>
        <p:nvSpPr>
          <p:cNvPr id="5" name="Footer Placeholder 4"/>
          <p:cNvSpPr>
            <a:spLocks noGrp="1"/>
          </p:cNvSpPr>
          <p:nvPr>
            <p:ph type="ftr" sz="quarter" idx="11"/>
          </p:nvPr>
        </p:nvSpPr>
        <p:spPr/>
        <p:txBody>
          <a:bodyPr/>
          <a:lstStyle/>
          <a:p>
            <a:r>
              <a:rPr smtClean="0"/>
              <a:t>
              </a:t>
            </a:r>
            <a:endParaRPr/>
          </a:p>
        </p:txBody>
      </p:sp>
      <p:sp>
        <p:nvSpPr>
          <p:cNvPr id="6" name="Slide Number Placeholder 5"/>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FA6A671-5254-49D4-B317-082B93EA859A}" type="datetime1">
              <a:rPr smtClean="0"/>
              <a:pPr/>
              <a:t>10/25/2007</a:t>
            </a:fld>
            <a:endParaRPr/>
          </a:p>
        </p:txBody>
      </p:sp>
      <p:sp>
        <p:nvSpPr>
          <p:cNvPr id="5" name="Footer Placeholder 4"/>
          <p:cNvSpPr>
            <a:spLocks noGrp="1"/>
          </p:cNvSpPr>
          <p:nvPr>
            <p:ph type="ftr" sz="quarter" idx="11"/>
          </p:nvPr>
        </p:nvSpPr>
        <p:spPr/>
        <p:txBody>
          <a:bodyPr/>
          <a:lstStyle/>
          <a:p>
            <a:r>
              <a:rPr smtClean="0"/>
              <a:t>
              </a:t>
            </a:r>
            <a:endParaRPr/>
          </a:p>
        </p:txBody>
      </p:sp>
      <p:sp>
        <p:nvSpPr>
          <p:cNvPr id="6" name="Slide Number Placeholder 5"/>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9F78B67-B4C5-45C3-BA2A-CBC3E34415B2}" type="datetime1">
              <a:rPr smtClean="0"/>
              <a:pPr/>
              <a:t>10/25/2007</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D99619C8-A375-448C-891B-9999C6BE8E64}"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EC3526B2-0DCD-4FC8-BB6D-71A89413C313}" type="datetime1">
              <a:rPr smtClean="0"/>
              <a:pPr/>
              <a:t>10/25/2007</a:t>
            </a:fld>
            <a:endParaRPr/>
          </a:p>
        </p:txBody>
      </p:sp>
      <p:sp>
        <p:nvSpPr>
          <p:cNvPr id="5" name="Footer Placeholder 4"/>
          <p:cNvSpPr>
            <a:spLocks noGrp="1"/>
          </p:cNvSpPr>
          <p:nvPr>
            <p:ph type="ftr" sz="quarter" idx="11"/>
          </p:nvPr>
        </p:nvSpPr>
        <p:spPr/>
        <p:txBody>
          <a:bodyPr/>
          <a:lstStyle/>
          <a:p>
            <a:r>
              <a:rPr smtClean="0"/>
              <a:t>
              </a:t>
            </a:r>
            <a:endParaRPr/>
          </a:p>
        </p:txBody>
      </p:sp>
      <p:sp>
        <p:nvSpPr>
          <p:cNvPr id="6" name="Slide Number Placeholder 5"/>
          <p:cNvSpPr>
            <a:spLocks noGrp="1"/>
          </p:cNvSpPr>
          <p:nvPr>
            <p:ph type="sldNum" sz="quarter" idx="12"/>
          </p:nvPr>
        </p:nvSpPr>
        <p:spPr/>
        <p:txBody>
          <a:bodyPr/>
          <a:lstStyle/>
          <a:p>
            <a:fld id="{BF77D87C-65A5-496D-87B3-2194CD1739D5}" type="slidenum">
              <a: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F78B67-B4C5-45C3-BA2A-CBC3E34415B2}" type="datetime1">
              <a:rPr smtClean="0"/>
              <a:pPr/>
              <a:t>10/25/2007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99619C8-A375-448C-891B-9999C6BE8E64}"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F78B67-B4C5-45C3-BA2A-CBC3E34415B2}" type="datetime1">
              <a:rPr smtClean="0"/>
              <a:pPr/>
              <a:t>10/25/2007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FCB81ED-A29D-4740-A68B-F596A2FF137E}" type="datetime1">
              <a:rPr smtClean="0"/>
              <a:pPr/>
              <a:t>10/25/2007</a:t>
            </a:fld>
            <a:endParaRPr/>
          </a:p>
        </p:txBody>
      </p:sp>
      <p:sp>
        <p:nvSpPr>
          <p:cNvPr id="6" name="Footer Placeholder 5"/>
          <p:cNvSpPr>
            <a:spLocks noGrp="1"/>
          </p:cNvSpPr>
          <p:nvPr>
            <p:ph type="ftr" sz="quarter" idx="11"/>
          </p:nvPr>
        </p:nvSpPr>
        <p:spPr/>
        <p:txBody>
          <a:bodyPr/>
          <a:lstStyle/>
          <a:p>
            <a:r>
              <a:rPr smtClean="0"/>
              <a:t>
              </a:t>
            </a:r>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CE825CE-32D5-4C4C-A5D0-8BCDD70F5880}" type="datetime1">
              <a:rPr smtClean="0"/>
              <a:pPr/>
              <a:t>10/25/2007</a:t>
            </a:fld>
            <a:endParaRPr/>
          </a:p>
        </p:txBody>
      </p:sp>
      <p:sp>
        <p:nvSpPr>
          <p:cNvPr id="8" name="Footer Placeholder 7"/>
          <p:cNvSpPr>
            <a:spLocks noGrp="1"/>
          </p:cNvSpPr>
          <p:nvPr>
            <p:ph type="ftr" sz="quarter" idx="11"/>
          </p:nvPr>
        </p:nvSpPr>
        <p:spPr/>
        <p:txBody>
          <a:bodyPr/>
          <a:lstStyle/>
          <a:p>
            <a:r>
              <a:rPr smtClean="0"/>
              <a:t>
              </a:t>
            </a:r>
            <a:endParaRPr/>
          </a:p>
        </p:txBody>
      </p:sp>
      <p:sp>
        <p:nvSpPr>
          <p:cNvPr id="9" name="Slide Number Placeholder 8"/>
          <p:cNvSpPr>
            <a:spLocks noGrp="1"/>
          </p:cNvSpPr>
          <p:nvPr>
            <p:ph type="sldNum" sz="quarter" idx="12"/>
          </p:nvPr>
        </p:nvSpPr>
        <p:spPr/>
        <p:txBody>
          <a:bodyPr/>
          <a:lstStyle/>
          <a:p>
            <a:fld id="{D99619C8-A375-448C-891B-9999C6BE8E64}" type="slidenum">
              <a:rPr smtClean="0"/>
              <a:pPr/>
              <a:t>‹#›</a:t>
            </a:fld>
            <a:endParaRPr/>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9F78B67-B4C5-45C3-BA2A-CBC3E34415B2}" type="datetime1">
              <a:rPr smtClean="0"/>
              <a:pPr/>
              <a:t>10/25/2007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9619C8-A375-448C-891B-9999C6BE8E64}" type="slidenum">
              <a:rPr smtClean="0"/>
              <a:pPr/>
              <a:t>‹#›</a:t>
            </a:fld>
            <a:endParaRPr/>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24" Type="http://schemas.openxmlformats.org/officeDocument/2006/relationships/image" Target="../media/image8.png"/><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79F78B67-B4C5-45C3-BA2A-CBC3E34415B2}" type="datetime1">
              <a:rPr smtClean="0"/>
              <a:pPr/>
              <a:t>10/25/2007</a:t>
            </a:fld>
            <a:endParaRPr/>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D99619C8-A375-448C-891B-9999C6BE8E64}" type="slidenum">
              <a:rPr smtClean="0"/>
              <a:pPr/>
              <a:t>‹#›</a:t>
            </a:fld>
            <a:endParaRP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 r:id="rId17"/>
    <p:sldLayoutId r:id="rId18"/>
    <p:sldLayoutId r:id="rId19"/>
    <p:sldLayoutId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n.wikipedia.org/wiki/Karl_Mar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marxists.org/archive/marx/works/1875/gotha/ch01.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en.wikipedia.org/wiki/Image:Karl-Marx-Monument_in_Chemnitz.jpg" TargetMode="External"/><Relationship Id="rId4" Type="http://schemas.openxmlformats.org/officeDocument/2006/relationships/hyperlink" Target="http://www.radicalacademy.com/philmarx.htm" TargetMode="External"/><Relationship Id="rId10" Type="http://schemas.openxmlformats.org/officeDocument/2006/relationships/hyperlink" Target="http://ciahistoria.files.wordpress.com/2008/04/387px-communist-manifesto.png" TargetMode="External"/><Relationship Id="rId5" Type="http://schemas.openxmlformats.org/officeDocument/2006/relationships/hyperlink" Target="http://www.friesian.com/marx.htm" TargetMode="External"/><Relationship Id="rId7" Type="http://schemas.openxmlformats.org/officeDocument/2006/relationships/hyperlink" Target="http://www.indepthinfo.com/communist-manifesto/analysis.shtml" TargetMode="External"/><Relationship Id="rId1" Type="http://schemas.openxmlformats.org/officeDocument/2006/relationships/slideLayout" Target="../slideLayouts/slideLayout2.xml"/><Relationship Id="rId2" Type="http://schemas.openxmlformats.org/officeDocument/2006/relationships/hyperlink" Target="http://plato.stanford.edu/entries/marx/" TargetMode="External"/><Relationship Id="rId9" Type="http://schemas.openxmlformats.org/officeDocument/2006/relationships/hyperlink" Target="http://en.wikipedia.org/wiki/Capital,_Volume_I" TargetMode="External"/><Relationship Id="rId3" Type="http://schemas.openxmlformats.org/officeDocument/2006/relationships/hyperlink" Target="http://atheism.about.com/od/philosophyofreligion/a/marx_3.htm" TargetMode="External"/><Relationship Id="rId6" Type="http://schemas.openxmlformats.org/officeDocument/2006/relationships/hyperlink" Target="http://www.econlib.org/library/Enc/bios/Marx.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image" Target="../media/image15.jpeg"/><Relationship Id="rId1" Type="http://schemas.openxmlformats.org/officeDocument/2006/relationships/slideLayout" Target="../slideLayouts/slideLayout10.xml"/><Relationship Id="rId2" Type="http://schemas.openxmlformats.org/officeDocument/2006/relationships/image" Target="../media/image13.png"/><Relationship Id="rId3" Type="http://schemas.openxmlformats.org/officeDocument/2006/relationships/image" Target="../media/image14.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http://en.wikipedia.org/wiki/The_Communist_Manifesto"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Karl Marx </a:t>
            </a:r>
            <a:endParaRPr lang="en-US" dirty="0"/>
          </a:p>
        </p:txBody>
      </p:sp>
      <p:sp>
        <p:nvSpPr>
          <p:cNvPr id="3" name="Subtitle 2"/>
          <p:cNvSpPr>
            <a:spLocks noGrp="1"/>
          </p:cNvSpPr>
          <p:nvPr>
            <p:ph type="subTitle" idx="1"/>
          </p:nvPr>
        </p:nvSpPr>
        <p:spPr/>
        <p:txBody>
          <a:bodyPr/>
          <a:lstStyle/>
          <a:p>
            <a:r>
              <a:rPr lang="en-US" dirty="0" smtClean="0"/>
              <a:t>Hijo Byeun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Das Kapital</a:t>
            </a:r>
            <a:endParaRPr lang="en-US" dirty="0"/>
          </a:p>
        </p:txBody>
      </p:sp>
      <p:sp>
        <p:nvSpPr>
          <p:cNvPr id="3" name="Content Placeholder 2"/>
          <p:cNvSpPr>
            <a:spLocks noGrp="1"/>
          </p:cNvSpPr>
          <p:nvPr>
            <p:ph idx="1"/>
          </p:nvPr>
        </p:nvSpPr>
        <p:spPr/>
        <p:txBody>
          <a:bodyPr>
            <a:normAutofit fontScale="92500"/>
          </a:bodyPr>
          <a:lstStyle/>
          <a:p>
            <a:r>
              <a:rPr lang="en-US" dirty="0" smtClean="0"/>
              <a:t>Volume one</a:t>
            </a:r>
          </a:p>
          <a:p>
            <a:pPr>
              <a:buNone/>
            </a:pPr>
            <a:r>
              <a:rPr lang="en-US" dirty="0" smtClean="0">
                <a:latin typeface="Times New Roman"/>
                <a:ea typeface="바탕"/>
                <a:cs typeface="Times New Roman"/>
              </a:rPr>
              <a:t>	</a:t>
            </a:r>
            <a:r>
              <a:rPr lang="en-US" i="1" dirty="0" smtClean="0">
                <a:latin typeface="Times New Roman"/>
                <a:ea typeface="바탕"/>
                <a:cs typeface="Times New Roman"/>
              </a:rPr>
              <a:t>A spider conducts operations that resemble those of a weaver, and a bee puts to shame many an architect in the construction of her cells. But what distinguishes the worst architect from the best of bees is this, that the architect </a:t>
            </a:r>
            <a:r>
              <a:rPr lang="en-US" sz="2800" i="1" dirty="0" smtClean="0">
                <a:latin typeface="Times New Roman"/>
                <a:ea typeface="바탕"/>
                <a:cs typeface="Times New Roman"/>
              </a:rPr>
              <a:t>raises</a:t>
            </a:r>
            <a:r>
              <a:rPr lang="en-US" i="1" dirty="0" smtClean="0">
                <a:latin typeface="Times New Roman"/>
                <a:ea typeface="바탕"/>
                <a:cs typeface="Times New Roman"/>
              </a:rPr>
              <a:t> his structure in imagination before he erects it in reality. — (Capital, Vol. I, Chap. 7, Pt. 1</a:t>
            </a:r>
            <a:r>
              <a:rPr lang="en-US" i="1" dirty="0" smtClean="0">
                <a:latin typeface="Times New Roman"/>
                <a:ea typeface="바탕"/>
                <a:cs typeface="Times New Roman"/>
              </a:rPr>
              <a:t>)</a:t>
            </a:r>
          </a:p>
          <a:p>
            <a:pPr>
              <a:buNone/>
            </a:pPr>
            <a:r>
              <a:rPr lang="en-US" i="1" dirty="0" smtClean="0">
                <a:latin typeface="Times New Roman"/>
                <a:ea typeface="바탕"/>
                <a:cs typeface="Times New Roman"/>
                <a:hlinkClick r:id="rId2"/>
              </a:rPr>
              <a:t>http://en.wikipedia.org/wiki/</a:t>
            </a:r>
            <a:r>
              <a:rPr lang="en-US" i="1" dirty="0" smtClean="0">
                <a:latin typeface="Times New Roman"/>
                <a:ea typeface="바탕"/>
                <a:cs typeface="Times New Roman"/>
                <a:hlinkClick r:id="rId2"/>
              </a:rPr>
              <a:t>Karl_Marx</a:t>
            </a:r>
            <a:r>
              <a:rPr lang="en-US" i="1" dirty="0" smtClean="0">
                <a:latin typeface="Times New Roman"/>
                <a:ea typeface="바탕"/>
                <a:cs typeface="Times New Roman"/>
              </a:rPr>
              <a:t>  </a:t>
            </a:r>
          </a:p>
          <a:p>
            <a:pPr>
              <a:buNone/>
            </a:pPr>
            <a:r>
              <a:rPr lang="en-US" i="1" dirty="0" smtClean="0">
                <a:latin typeface="Times New Roman"/>
                <a:ea typeface="바탕"/>
                <a:cs typeface="Times New Roman"/>
              </a:rPr>
              <a:t>(under philosophy)</a:t>
            </a:r>
            <a:endParaRPr lang="en-US" i="1" dirty="0" smtClean="0">
              <a:latin typeface="Times New Roman"/>
              <a:ea typeface="바탕"/>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Thoughts behind Das Kapital </a:t>
            </a:r>
            <a:endParaRPr lang="en-US" dirty="0"/>
          </a:p>
        </p:txBody>
      </p:sp>
      <p:sp>
        <p:nvSpPr>
          <p:cNvPr id="3" name="Content Placeholder 2"/>
          <p:cNvSpPr>
            <a:spLocks noGrp="1"/>
          </p:cNvSpPr>
          <p:nvPr>
            <p:ph idx="1"/>
          </p:nvPr>
        </p:nvSpPr>
        <p:spPr/>
        <p:txBody>
          <a:bodyPr>
            <a:normAutofit lnSpcReduction="10000"/>
          </a:bodyPr>
          <a:lstStyle/>
          <a:p>
            <a:r>
              <a:rPr lang="en-US" dirty="0" smtClean="0"/>
              <a:t>This was published in order to explain the class struggles that are embedded in the capitalist social relations of production.</a:t>
            </a:r>
          </a:p>
          <a:p>
            <a:r>
              <a:rPr lang="en-US" dirty="0" smtClean="0"/>
              <a:t>He believed that the work is a social activity. </a:t>
            </a:r>
          </a:p>
          <a:p>
            <a:r>
              <a:rPr lang="en-US" dirty="0" smtClean="0"/>
              <a:t>Also, he thought that when the means of production is under capitalism, then it will change more than relations of production.</a:t>
            </a:r>
          </a:p>
          <a:p>
            <a:r>
              <a:rPr lang="en-US" dirty="0" smtClean="0"/>
              <a:t>He emphasizes the distinction between means/ forces of production.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Critique of the Gotha Programme </a:t>
            </a:r>
          </a:p>
        </p:txBody>
      </p:sp>
      <p:sp>
        <p:nvSpPr>
          <p:cNvPr id="3" name="Content Placeholder 2"/>
          <p:cNvSpPr>
            <a:spLocks noGrp="1"/>
          </p:cNvSpPr>
          <p:nvPr>
            <p:ph idx="1"/>
          </p:nvPr>
        </p:nvSpPr>
        <p:spPr>
          <a:xfrm>
            <a:off x="457200" y="1371600"/>
            <a:ext cx="8153400" cy="4724400"/>
          </a:xfrm>
        </p:spPr>
        <p:txBody>
          <a:bodyPr>
            <a:normAutofit fontScale="62500" lnSpcReduction="20000"/>
          </a:bodyPr>
          <a:lstStyle/>
          <a:p>
            <a:pPr marL="0" marR="0">
              <a:spcBef>
                <a:spcPts val="0"/>
              </a:spcBef>
              <a:spcAft>
                <a:spcPts val="1000"/>
              </a:spcAft>
              <a:buNone/>
            </a:pPr>
            <a:r>
              <a:rPr lang="en-US" sz="4211" i="1" dirty="0" smtClean="0">
                <a:latin typeface="Times New Roman"/>
                <a:ea typeface="바탕"/>
                <a:cs typeface="Times New Roman"/>
              </a:rPr>
              <a:t>Labor is the source of wealth and all culture, and since useful labor is possible only in society and through society, the proceeds of labor belong undiminished with equal right to all members of society.</a:t>
            </a:r>
            <a:endParaRPr lang="en-US" sz="4211" i="1" dirty="0">
              <a:latin typeface="Times New Roman"/>
              <a:ea typeface="바탕"/>
              <a:cs typeface="Times New Roman"/>
            </a:endParaRPr>
          </a:p>
          <a:p>
            <a:pPr marL="0" marR="0">
              <a:spcBef>
                <a:spcPts val="0"/>
              </a:spcBef>
              <a:spcAft>
                <a:spcPts val="1000"/>
              </a:spcAft>
              <a:buNone/>
            </a:pPr>
            <a:r>
              <a:rPr lang="en-US" sz="4211" i="1" dirty="0" smtClean="0">
                <a:latin typeface="Times New Roman"/>
                <a:ea typeface="바탕"/>
                <a:cs typeface="Times New Roman"/>
              </a:rPr>
              <a:t>In present-day society, the instruments of labor are the monopoly of the capitalist class; the resulting dependence of the working class is the cause of misery and servitude in all forms.</a:t>
            </a:r>
          </a:p>
          <a:p>
            <a:pPr marL="0" marR="0">
              <a:spcBef>
                <a:spcPts val="0"/>
              </a:spcBef>
              <a:spcAft>
                <a:spcPts val="1000"/>
              </a:spcAft>
              <a:buNone/>
            </a:pPr>
            <a:r>
              <a:rPr lang="en-US" sz="4211" i="1" dirty="0" smtClean="0">
                <a:latin typeface="Times New Roman"/>
                <a:ea typeface="바탕"/>
                <a:cs typeface="Times New Roman"/>
              </a:rPr>
              <a:t>The emancipation of labor demands the promotion of the instruments of labor to the common property of society and the co-operative regulation of the total labor, with a fair distribution of the proceeds of labor.</a:t>
            </a:r>
            <a:endParaRPr lang="en-US" sz="4211"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t>
            </a:r>
            <a:br>
              <a:rPr lang="en-US" smtClean="0"/>
            </a:br>
            <a:endParaRPr lang="en-US" dirty="0"/>
          </a:p>
        </p:txBody>
      </p:sp>
      <p:sp>
        <p:nvSpPr>
          <p:cNvPr id="3" name="Content Placeholder 2"/>
          <p:cNvSpPr>
            <a:spLocks noGrp="1"/>
          </p:cNvSpPr>
          <p:nvPr>
            <p:ph idx="1"/>
          </p:nvPr>
        </p:nvSpPr>
        <p:spPr/>
        <p:txBody>
          <a:bodyPr>
            <a:normAutofit lnSpcReduction="10000"/>
          </a:bodyPr>
          <a:lstStyle/>
          <a:p>
            <a:pPr>
              <a:buNone/>
            </a:pPr>
            <a:r>
              <a:rPr lang="en-US" i="1" dirty="0" smtClean="0"/>
              <a:t>The emancipation of labor must be the work of the working class, relative to which all other classes are only one reactionary mass.</a:t>
            </a:r>
          </a:p>
          <a:p>
            <a:pPr>
              <a:buNone/>
            </a:pPr>
            <a:r>
              <a:rPr lang="en-US" i="1" dirty="0" smtClean="0"/>
              <a:t>The working class strives for its emancipation first of all within the framework of the present-day national states, conscious that the necessary result of its efforts, which are common to the workers of all civilized countries, will be the international brotherhood of peoples.</a:t>
            </a:r>
            <a:endParaRPr lang="en-US" i="1" dirty="0" smtClean="0"/>
          </a:p>
          <a:p>
            <a:pPr>
              <a:buNone/>
            </a:pPr>
            <a:r>
              <a:rPr lang="en-US" dirty="0" smtClean="0">
                <a:hlinkClick r:id="rId2"/>
              </a:rPr>
              <a:t>http://www.marxists.org/archive/marx/works/1875/gotha/ch01.</a:t>
            </a:r>
            <a:r>
              <a:rPr lang="en-US" dirty="0" smtClean="0">
                <a:hlinkClick r:id="rId2"/>
              </a:rPr>
              <a:t>htm</a:t>
            </a:r>
            <a:endParaRPr lang="en-US" dirty="0" smtClean="0"/>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Thoughts behind the Critique of the Gotha Program</a:t>
            </a:r>
            <a:endParaRPr lang="en-US" dirty="0"/>
          </a:p>
        </p:txBody>
      </p:sp>
      <p:sp>
        <p:nvSpPr>
          <p:cNvPr id="3" name="Content Placeholder 2"/>
          <p:cNvSpPr>
            <a:spLocks noGrp="1"/>
          </p:cNvSpPr>
          <p:nvPr>
            <p:ph idx="1"/>
          </p:nvPr>
        </p:nvSpPr>
        <p:spPr>
          <a:xfrm>
            <a:off x="914400" y="2057400"/>
            <a:ext cx="7313613" cy="4056062"/>
          </a:xfrm>
        </p:spPr>
        <p:txBody>
          <a:bodyPr/>
          <a:lstStyle/>
          <a:p>
            <a:r>
              <a:rPr lang="en-US" dirty="0" smtClean="0"/>
              <a:t>This proposes the principle of “From each according to his ability, to each according to his needs.”</a:t>
            </a:r>
          </a:p>
          <a:p>
            <a:r>
              <a:rPr lang="en-US" dirty="0" smtClean="0"/>
              <a:t>He believed that what the individual attains from the society will be exactly what he gives to the society.</a:t>
            </a:r>
          </a:p>
          <a:p>
            <a:r>
              <a:rPr lang="en-US" dirty="0" smtClean="0"/>
              <a:t>(This was his last major document).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313613" cy="868362"/>
          </a:xfrm>
        </p:spPr>
        <p:txBody>
          <a:bodyPr/>
          <a:lstStyle/>
          <a:p>
            <a:r>
              <a:rPr lang="en-US" dirty="0" smtClean="0"/>
              <a:t>How they influenced on society </a:t>
            </a:r>
            <a:endParaRPr lang="en-US" dirty="0"/>
          </a:p>
        </p:txBody>
      </p:sp>
      <p:sp>
        <p:nvSpPr>
          <p:cNvPr id="3" name="Content Placeholder 2"/>
          <p:cNvSpPr>
            <a:spLocks noGrp="1"/>
          </p:cNvSpPr>
          <p:nvPr>
            <p:ph idx="1"/>
          </p:nvPr>
        </p:nvSpPr>
        <p:spPr>
          <a:xfrm>
            <a:off x="455612" y="1371600"/>
            <a:ext cx="8154987" cy="5029200"/>
          </a:xfrm>
        </p:spPr>
        <p:txBody>
          <a:bodyPr>
            <a:normAutofit fontScale="85000" lnSpcReduction="10000"/>
          </a:bodyPr>
          <a:lstStyle/>
          <a:p>
            <a:r>
              <a:rPr lang="en-US" dirty="0" smtClean="0"/>
              <a:t>The political economist, Adam Smith and David Ricardo, were greatly influenced by Karl Marx.</a:t>
            </a:r>
          </a:p>
          <a:p>
            <a:r>
              <a:rPr lang="en-US" dirty="0" smtClean="0"/>
              <a:t>Russian Revolution of 1917, which was led by Lenin who stated himself philosophical heir to Marx.  </a:t>
            </a:r>
          </a:p>
          <a:p>
            <a:r>
              <a:rPr lang="en-US" dirty="0" smtClean="0"/>
              <a:t>Mao Zedong, who also stated himself an heir to Karl Marx, formed Maoism. </a:t>
            </a:r>
          </a:p>
          <a:p>
            <a:r>
              <a:rPr lang="en-US" dirty="0" smtClean="0"/>
              <a:t>Marxism (Communism) VS Capitalism led to Cold war.</a:t>
            </a:r>
          </a:p>
          <a:p>
            <a:r>
              <a:rPr lang="en-US" dirty="0" smtClean="0"/>
              <a:t>It helped to centralize control of the government in attempting to create equality within establishing health care, education, military, and industry.</a:t>
            </a:r>
          </a:p>
          <a:p>
            <a:r>
              <a:rPr lang="en-US" dirty="0" smtClean="0"/>
              <a:t>For instance in China, communism helped them govern both diverse and large populations and more balanced society pertaining to economics.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Monument in Chemnitz</a:t>
            </a:r>
            <a:endParaRPr lang="en-US" dirty="0"/>
          </a:p>
        </p:txBody>
      </p:sp>
      <p:pic>
        <p:nvPicPr>
          <p:cNvPr id="4" name="Content Placeholder 3" descr="450px-Karl-Marx-Monument_in_Chemnitz.jpg"/>
          <p:cNvPicPr>
            <a:picLocks noGrp="1" noChangeAspect="1"/>
          </p:cNvPicPr>
          <p:nvPr>
            <p:ph idx="1"/>
          </p:nvPr>
        </p:nvPicPr>
        <p:blipFill>
          <a:blip r:embed="rId2"/>
          <a:stretch>
            <a:fillRect/>
          </a:stretch>
        </p:blipFill>
        <p:spPr>
          <a:xfrm>
            <a:off x="2667000" y="1676400"/>
            <a:ext cx="3582194" cy="4776259"/>
          </a:xfr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Biblography</a:t>
            </a:r>
            <a:endParaRPr lang="en-US" dirty="0"/>
          </a:p>
        </p:txBody>
      </p:sp>
      <p:sp>
        <p:nvSpPr>
          <p:cNvPr id="3" name="Content Placeholder 2"/>
          <p:cNvSpPr>
            <a:spLocks noGrp="1"/>
          </p:cNvSpPr>
          <p:nvPr>
            <p:ph idx="1"/>
          </p:nvPr>
        </p:nvSpPr>
        <p:spPr>
          <a:xfrm>
            <a:off x="914400" y="1371600"/>
            <a:ext cx="7620000" cy="4419600"/>
          </a:xfrm>
        </p:spPr>
        <p:txBody>
          <a:bodyPr>
            <a:normAutofit fontScale="70000" lnSpcReduction="20000"/>
          </a:bodyPr>
          <a:lstStyle/>
          <a:p>
            <a:r>
              <a:rPr lang="en-US" dirty="0" smtClean="0">
                <a:hlinkClick r:id="rId2"/>
              </a:rPr>
              <a:t>http://plato.stanford.edu/entries/marx/</a:t>
            </a:r>
            <a:endParaRPr lang="en-US" dirty="0" smtClean="0"/>
          </a:p>
          <a:p>
            <a:r>
              <a:rPr lang="en-US" dirty="0" smtClean="0">
                <a:hlinkClick r:id="rId3"/>
              </a:rPr>
              <a:t>http://atheism.about.com/od/philosophyofreligion/a/marx_3.htm</a:t>
            </a:r>
            <a:endParaRPr lang="en-US" dirty="0" smtClean="0"/>
          </a:p>
          <a:p>
            <a:r>
              <a:rPr lang="en-US" dirty="0" smtClean="0">
                <a:hlinkClick r:id="rId4"/>
              </a:rPr>
              <a:t>http://www.radicalacademy.com/philmarx.htm</a:t>
            </a:r>
            <a:endParaRPr lang="en-US" dirty="0" smtClean="0"/>
          </a:p>
          <a:p>
            <a:r>
              <a:rPr lang="en-US" dirty="0" smtClean="0">
                <a:hlinkClick r:id="rId5"/>
              </a:rPr>
              <a:t>http://www.friesian.com/marx.htm</a:t>
            </a:r>
            <a:endParaRPr lang="en-US" dirty="0" smtClean="0"/>
          </a:p>
          <a:p>
            <a:r>
              <a:rPr lang="en-US" dirty="0" smtClean="0">
                <a:hlinkClick r:id="rId6"/>
              </a:rPr>
              <a:t>http://www.econlib.org/library/Enc/bios/Marx.html</a:t>
            </a:r>
            <a:endParaRPr lang="en-US" dirty="0" smtClean="0"/>
          </a:p>
          <a:p>
            <a:r>
              <a:rPr lang="en-US" dirty="0" smtClean="0">
                <a:hlinkClick r:id="rId7"/>
              </a:rPr>
              <a:t>http://www.indepthinfo.com/communist-manifesto/analysis.shtml</a:t>
            </a:r>
            <a:endParaRPr lang="en-US" dirty="0" smtClean="0"/>
          </a:p>
          <a:p>
            <a:r>
              <a:rPr lang="en-US" dirty="0" smtClean="0">
                <a:hlinkClick r:id="rId8"/>
              </a:rPr>
              <a:t>http://en.wikipedia.org/wiki/Image:Karl-Marx-Monument_in_Chemnitz.jpg</a:t>
            </a:r>
            <a:endParaRPr lang="en-US" dirty="0" smtClean="0"/>
          </a:p>
          <a:p>
            <a:r>
              <a:rPr lang="en-US" dirty="0" smtClean="0">
                <a:hlinkClick r:id="rId9"/>
              </a:rPr>
              <a:t>http://en.wikipedia.org/wiki/Capital,_Volume_I</a:t>
            </a:r>
            <a:endParaRPr lang="en-US" dirty="0" smtClean="0"/>
          </a:p>
          <a:p>
            <a:r>
              <a:rPr lang="en-US" dirty="0" smtClean="0">
                <a:hlinkClick r:id="rId10"/>
              </a:rPr>
              <a:t>http://ciahistoria.files.wordpress.com/2008/04/387px-communist-manifesto.png</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Karl Marx?</a:t>
            </a:r>
            <a:endParaRPr lang="en-US" dirty="0"/>
          </a:p>
        </p:txBody>
      </p:sp>
      <p:sp>
        <p:nvSpPr>
          <p:cNvPr id="3" name="Content Placeholder 2"/>
          <p:cNvSpPr>
            <a:spLocks noGrp="1"/>
          </p:cNvSpPr>
          <p:nvPr>
            <p:ph idx="1"/>
          </p:nvPr>
        </p:nvSpPr>
        <p:spPr>
          <a:xfrm>
            <a:off x="0" y="1600200"/>
            <a:ext cx="6324600" cy="4741862"/>
          </a:xfrm>
        </p:spPr>
        <p:txBody>
          <a:bodyPr>
            <a:normAutofit fontScale="92500"/>
          </a:bodyPr>
          <a:lstStyle/>
          <a:p>
            <a:r>
              <a:rPr lang="en-US" dirty="0" smtClean="0"/>
              <a:t>Karl Marx was born in Trier in 1818, just after Napoleonic wars.</a:t>
            </a:r>
          </a:p>
          <a:p>
            <a:r>
              <a:rPr lang="en-US" dirty="0" smtClean="0"/>
              <a:t> His parents were Jewish at first, but they later changed to Christianity.</a:t>
            </a:r>
          </a:p>
          <a:p>
            <a:r>
              <a:rPr lang="en-US" dirty="0" smtClean="0"/>
              <a:t>He was a philosopher, political economist, sociologist , humanist and the founder of communism</a:t>
            </a:r>
          </a:p>
          <a:p>
            <a:r>
              <a:rPr lang="en-US" dirty="0" smtClean="0"/>
              <a:t>He was an educated students who studied in Germany at Bonn, Berlin and Jena.</a:t>
            </a:r>
          </a:p>
          <a:p>
            <a:r>
              <a:rPr lang="en-US" dirty="0" smtClean="0"/>
              <a:t>At Bonn, he engaged with Jenny von Westphalen.</a:t>
            </a:r>
          </a:p>
        </p:txBody>
      </p:sp>
      <p:pic>
        <p:nvPicPr>
          <p:cNvPr id="4" name="Picture 3"/>
          <p:cNvPicPr/>
          <p:nvPr/>
        </p:nvPicPr>
        <p:blipFill>
          <a:blip r:embed="rId2"/>
          <a:srcRect/>
          <a:stretch>
            <a:fillRect/>
          </a:stretch>
        </p:blipFill>
        <p:spPr bwMode="auto">
          <a:xfrm>
            <a:off x="6108212" y="1600200"/>
            <a:ext cx="3035788" cy="416804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He became an editor in Colongne of the </a:t>
            </a:r>
            <a:r>
              <a:rPr lang="en-US" dirty="0" smtClean="0">
                <a:latin typeface="Cambria"/>
                <a:ea typeface="바탕"/>
                <a:cs typeface="Times New Roman"/>
              </a:rPr>
              <a:t>Rheinishe Zeitung.  However Prussian closed the paper</a:t>
            </a:r>
          </a:p>
          <a:p>
            <a:r>
              <a:rPr lang="en-US" dirty="0" smtClean="0">
                <a:latin typeface="Cambria"/>
                <a:ea typeface="바탕"/>
                <a:cs typeface="Times New Roman"/>
              </a:rPr>
              <a:t>He was expelled from Paris in 1844 with Engles, due to their radical movements.</a:t>
            </a:r>
          </a:p>
          <a:p>
            <a:r>
              <a:rPr lang="en-US" dirty="0" smtClean="0">
                <a:latin typeface="Cambria"/>
                <a:ea typeface="바탕"/>
                <a:cs typeface="Times New Roman"/>
              </a:rPr>
              <a:t>Marx’s income was mostly from Engles who had a steady family business in Manchester. </a:t>
            </a:r>
          </a:p>
          <a:p>
            <a:r>
              <a:rPr lang="en-US" dirty="0" smtClean="0"/>
              <a:t>Death of his wife and his eldest daughter made his health more worse. </a:t>
            </a:r>
          </a:p>
          <a:p>
            <a:r>
              <a:rPr lang="en-US" dirty="0" smtClean="0"/>
              <a:t>He traveled all around the Europe in order to get his health cured. However he faced death in March 14, 1883</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Content Placeholder 6" descr="387px-communist-manifesto.png"/>
          <p:cNvPicPr>
            <a:picLocks noGrp="1" noChangeAspect="1"/>
          </p:cNvPicPr>
          <p:nvPr>
            <p:ph sz="half" idx="14"/>
          </p:nvPr>
        </p:nvPicPr>
        <p:blipFill>
          <a:blip r:embed="rId2"/>
          <a:stretch>
            <a:fillRect/>
          </a:stretch>
        </p:blipFill>
        <p:spPr>
          <a:xfrm>
            <a:off x="6322179" y="138348"/>
            <a:ext cx="2821821" cy="4374914"/>
          </a:xfrm>
        </p:spPr>
      </p:pic>
      <p:pic>
        <p:nvPicPr>
          <p:cNvPr id="8" name="Content Placeholder 7" descr="capital.gif"/>
          <p:cNvPicPr>
            <a:picLocks noGrp="1" noChangeAspect="1"/>
          </p:cNvPicPr>
          <p:nvPr>
            <p:ph sz="half" idx="15"/>
          </p:nvPr>
        </p:nvPicPr>
        <p:blipFill>
          <a:blip r:embed="rId3"/>
          <a:stretch>
            <a:fillRect/>
          </a:stretch>
        </p:blipFill>
        <p:spPr>
          <a:xfrm>
            <a:off x="3957677" y="2100190"/>
            <a:ext cx="2364502" cy="4757810"/>
          </a:xfrm>
        </p:spPr>
      </p:pic>
      <p:pic>
        <p:nvPicPr>
          <p:cNvPr id="6" name="Content Placeholder 5" descr="Karl&amp;JennyMarx.jpg"/>
          <p:cNvPicPr>
            <a:picLocks noGrp="1" noChangeAspect="1"/>
          </p:cNvPicPr>
          <p:nvPr>
            <p:ph sz="half" idx="1"/>
          </p:nvPr>
        </p:nvPicPr>
        <p:blipFill>
          <a:blip r:embed="rId4"/>
          <a:stretch>
            <a:fillRect/>
          </a:stretch>
        </p:blipFill>
        <p:spPr>
          <a:xfrm>
            <a:off x="457200" y="138348"/>
            <a:ext cx="3273783" cy="4056062"/>
          </a:xfr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most influential works</a:t>
            </a:r>
            <a:endParaRPr lang="en-US" dirty="0"/>
          </a:p>
        </p:txBody>
      </p:sp>
      <p:sp>
        <p:nvSpPr>
          <p:cNvPr id="3" name="Content Placeholder 2"/>
          <p:cNvSpPr>
            <a:spLocks noGrp="1"/>
          </p:cNvSpPr>
          <p:nvPr>
            <p:ph idx="1"/>
          </p:nvPr>
        </p:nvSpPr>
        <p:spPr/>
        <p:txBody>
          <a:bodyPr>
            <a:normAutofit fontScale="92500"/>
          </a:bodyPr>
          <a:lstStyle/>
          <a:p>
            <a:r>
              <a:rPr lang="en-US" dirty="0" smtClean="0"/>
              <a:t>Communist Manifesto is his most leading and powerful political document.</a:t>
            </a:r>
          </a:p>
          <a:p>
            <a:r>
              <a:rPr lang="en-US" dirty="0" smtClean="0"/>
              <a:t>Capital , Volume 1 is one of the manuscript that are Marx’s historic work.</a:t>
            </a:r>
          </a:p>
          <a:p>
            <a:r>
              <a:rPr lang="en-US" dirty="0" smtClean="0"/>
              <a:t>Critique of the Gotha Programme is a significant work for Marx’s thoughts in the nature of communist society.</a:t>
            </a:r>
          </a:p>
          <a:p>
            <a:r>
              <a:rPr lang="en-US" dirty="0" smtClean="0"/>
              <a:t>The Civil War in France, was published in order in defense of the Commune during Paris Commune of 1871. </a:t>
            </a:r>
          </a:p>
          <a:p>
            <a:endParaRPr lang="en-US" dirty="0" smtClean="0"/>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 picture of Karl Marx’s family</a:t>
            </a:r>
            <a:endParaRPr lang="en-US" dirty="0"/>
          </a:p>
        </p:txBody>
      </p:sp>
      <p:pic>
        <p:nvPicPr>
          <p:cNvPr id="4" name="Picture 3"/>
          <p:cNvPicPr/>
          <p:nvPr/>
        </p:nvPicPr>
        <p:blipFill>
          <a:blip r:embed="rId2"/>
          <a:srcRect/>
          <a:stretch>
            <a:fillRect/>
          </a:stretch>
        </p:blipFill>
        <p:spPr bwMode="auto">
          <a:xfrm>
            <a:off x="1752600" y="2209800"/>
            <a:ext cx="5102089" cy="391136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Philosophy</a:t>
            </a:r>
            <a:endParaRPr lang="en-US" dirty="0"/>
          </a:p>
        </p:txBody>
      </p:sp>
      <p:sp>
        <p:nvSpPr>
          <p:cNvPr id="3" name="Content Placeholder 2"/>
          <p:cNvSpPr>
            <a:spLocks noGrp="1"/>
          </p:cNvSpPr>
          <p:nvPr>
            <p:ph idx="1"/>
          </p:nvPr>
        </p:nvSpPr>
        <p:spPr/>
        <p:txBody>
          <a:bodyPr/>
          <a:lstStyle/>
          <a:p>
            <a:r>
              <a:rPr lang="en-US" dirty="0" smtClean="0"/>
              <a:t>He proposed a new economic movement, Socialism.</a:t>
            </a:r>
          </a:p>
          <a:p>
            <a:r>
              <a:rPr lang="en-US" dirty="0" smtClean="0"/>
              <a:t>He believed that Capitalism will call for destruction within the society.</a:t>
            </a:r>
          </a:p>
          <a:p>
            <a:r>
              <a:rPr lang="en-US" dirty="0" smtClean="0"/>
              <a:t>The labor theory of value</a:t>
            </a:r>
          </a:p>
          <a:p>
            <a:pPr lvl="1"/>
            <a:r>
              <a:rPr lang="en-US" dirty="0" smtClean="0"/>
              <a:t>He believed to decrease the rates of profit but at the same time increase the wealth.</a:t>
            </a:r>
          </a:p>
          <a:p>
            <a:pPr lvl="1">
              <a:buNone/>
            </a:pP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Communist Manifesto</a:t>
            </a:r>
            <a:endParaRPr lang="en-US" dirty="0"/>
          </a:p>
        </p:txBody>
      </p:sp>
      <p:sp>
        <p:nvSpPr>
          <p:cNvPr id="3" name="Content Placeholder 2"/>
          <p:cNvSpPr>
            <a:spLocks noGrp="1"/>
          </p:cNvSpPr>
          <p:nvPr>
            <p:ph idx="1"/>
          </p:nvPr>
        </p:nvSpPr>
        <p:spPr>
          <a:xfrm>
            <a:off x="914400" y="1735138"/>
            <a:ext cx="7848600" cy="4589462"/>
          </a:xfrm>
        </p:spPr>
        <p:txBody>
          <a:bodyPr>
            <a:normAutofit fontScale="70000" lnSpcReduction="20000"/>
          </a:bodyPr>
          <a:lstStyle/>
          <a:p>
            <a:pPr marL="0" marR="0">
              <a:spcBef>
                <a:spcPts val="0"/>
              </a:spcBef>
              <a:spcAft>
                <a:spcPts val="1000"/>
              </a:spcAft>
              <a:buNone/>
            </a:pPr>
            <a:r>
              <a:rPr lang="en-US" i="1" dirty="0" smtClean="0">
                <a:latin typeface="Times New Roman"/>
                <a:ea typeface="바탕"/>
                <a:cs typeface="Times New Roman"/>
              </a:rPr>
              <a:t>The Communists do not form a separate party opposed to other working-class parties.</a:t>
            </a:r>
          </a:p>
          <a:p>
            <a:pPr marL="0" marR="0">
              <a:spcBef>
                <a:spcPts val="0"/>
              </a:spcBef>
              <a:spcAft>
                <a:spcPts val="1000"/>
              </a:spcAft>
              <a:buNone/>
            </a:pPr>
            <a:r>
              <a:rPr lang="en-US" i="1" dirty="0" smtClean="0">
                <a:latin typeface="Times New Roman"/>
                <a:ea typeface="바탕"/>
                <a:cs typeface="Times New Roman"/>
              </a:rPr>
              <a:t> They have no interests separate and apart from those of the proletariat as a whole.</a:t>
            </a:r>
          </a:p>
          <a:p>
            <a:pPr marL="0" marR="0">
              <a:spcBef>
                <a:spcPts val="0"/>
              </a:spcBef>
              <a:spcAft>
                <a:spcPts val="1000"/>
              </a:spcAft>
              <a:buNone/>
            </a:pPr>
            <a:r>
              <a:rPr lang="en-US" i="1" dirty="0" smtClean="0">
                <a:latin typeface="Times New Roman"/>
                <a:ea typeface="바탕"/>
                <a:cs typeface="Times New Roman"/>
              </a:rPr>
              <a:t> They do not set up any special principles of their own, by which to shape and mould the proletarian movement.</a:t>
            </a:r>
          </a:p>
          <a:p>
            <a:pPr marL="0" marR="0">
              <a:spcBef>
                <a:spcPts val="0"/>
              </a:spcBef>
              <a:spcAft>
                <a:spcPts val="1000"/>
              </a:spcAft>
              <a:buNone/>
            </a:pPr>
            <a:r>
              <a:rPr lang="en-US" i="1" dirty="0" smtClean="0">
                <a:latin typeface="Times New Roman"/>
                <a:ea typeface="바탕"/>
                <a:cs typeface="Times New Roman"/>
              </a:rPr>
              <a:t>The Communists are distinguished from the other working-class parties by this only: 1. In the national struggles of the proletarians of the different countries, they point out and bring to the front the common interests of the entire proletariat, independently of all nationality. 2. In the various stages of development which the struggle of the working class against the bourgeoisie has to pass through, they always and everywhere represent the interests of the movement as a whole</a:t>
            </a:r>
            <a:r>
              <a:rPr lang="en-US" i="1" dirty="0" smtClean="0">
                <a:latin typeface="Times New Roman"/>
                <a:ea typeface="바탕"/>
                <a:cs typeface="Times New Roman"/>
              </a:rPr>
              <a:t>.</a:t>
            </a:r>
            <a:endParaRPr lang="en-US" i="1" dirty="0" smtClean="0">
              <a:latin typeface="Times New Roman"/>
              <a:ea typeface="바탕"/>
              <a:cs typeface="Times New Roman"/>
            </a:endParaRPr>
          </a:p>
          <a:p>
            <a:pPr marL="0" marR="0">
              <a:spcBef>
                <a:spcPts val="0"/>
              </a:spcBef>
              <a:spcAft>
                <a:spcPts val="1000"/>
              </a:spcAft>
              <a:buNone/>
            </a:pPr>
            <a:endParaRPr lang="en-US" i="1" dirty="0" smtClean="0">
              <a:latin typeface="Times New Roman"/>
              <a:ea typeface="바탕"/>
              <a:cs typeface="Times New Roman"/>
              <a:hlinkClick r:id="rId3"/>
            </a:endParaRPr>
          </a:p>
          <a:p>
            <a:pPr marL="0" marR="0">
              <a:spcBef>
                <a:spcPts val="0"/>
              </a:spcBef>
              <a:spcAft>
                <a:spcPts val="1000"/>
              </a:spcAft>
              <a:buNone/>
            </a:pPr>
            <a:endParaRPr lang="en-US" dirty="0" smtClean="0">
              <a:hlinkClick r:id="rId3"/>
            </a:endParaRPr>
          </a:p>
          <a:p>
            <a:pPr>
              <a:buNone/>
            </a:pPr>
            <a:r>
              <a:rPr lang="en-US" dirty="0" smtClean="0">
                <a:hlinkClick r:id="rId3"/>
              </a:rPr>
              <a:t>http</a:t>
            </a:r>
            <a:r>
              <a:rPr lang="en-US" dirty="0" smtClean="0">
                <a:hlinkClick r:id="rId3"/>
              </a:rPr>
              <a:t>://en.wikipedia.org/wiki/</a:t>
            </a:r>
            <a:r>
              <a:rPr lang="en-US" dirty="0" smtClean="0">
                <a:hlinkClick r:id="rId3"/>
              </a:rPr>
              <a:t>The_Communist_Manifesto</a:t>
            </a:r>
            <a:endParaRPr lang="en-US" dirty="0" smtClean="0"/>
          </a:p>
          <a:p>
            <a:pPr>
              <a:buNone/>
            </a:pPr>
            <a:r>
              <a:rPr lang="en-US" dirty="0" smtClean="0"/>
              <a:t>(Under proletarian and Communists)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Thoughts behind the communist Manifesto.</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Engles </a:t>
            </a:r>
            <a:r>
              <a:rPr lang="en-US" dirty="0" smtClean="0"/>
              <a:t>and Marx believed that the removal of classes will come through a revolution not changes in government.</a:t>
            </a:r>
          </a:p>
          <a:p>
            <a:r>
              <a:rPr lang="en-US" dirty="0" smtClean="0"/>
              <a:t>This document led to ideas of communism and socialist ideology.</a:t>
            </a:r>
          </a:p>
          <a:p>
            <a:r>
              <a:rPr lang="en-US" dirty="0" smtClean="0"/>
              <a:t>They thought that there will be end of the struggle between the peasant and the nobility classes.  Later on, it will be the peasant that would remove all the other classes. And there will be no more class struggle, no nation-states or government.</a:t>
            </a:r>
          </a:p>
          <a:p>
            <a:r>
              <a:rPr lang="en-US" dirty="0" smtClean="0"/>
              <a:t>They also thought that when proletariat gains the control, they will inevitably destroy ownership of private property. </a:t>
            </a:r>
          </a:p>
        </p:txBody>
      </p:sp>
    </p:spTree>
  </p:cSld>
  <p:clrMapOvr>
    <a:masterClrMapping/>
  </p:clrMapOvr>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315</TotalTime>
  <Words>1267</Words>
  <Application>Microsoft Macintosh PowerPoint</Application>
  <PresentationFormat>On-screen Show (4:3)</PresentationFormat>
  <Paragraphs>86</Paragraphs>
  <Slides>17</Slides>
  <Notes>1</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Inkwell</vt:lpstr>
      <vt:lpstr>Karl Marx </vt:lpstr>
      <vt:lpstr>Who is Karl Marx?</vt:lpstr>
      <vt:lpstr>… </vt:lpstr>
      <vt:lpstr>Slide 4</vt:lpstr>
      <vt:lpstr>His most influential works</vt:lpstr>
      <vt:lpstr> A picture of Karl Marx’s family</vt:lpstr>
      <vt:lpstr>His Philosophy</vt:lpstr>
      <vt:lpstr>Communist Manifesto</vt:lpstr>
      <vt:lpstr>Thoughts behind the communist Manifesto.</vt:lpstr>
      <vt:lpstr>Das Kapital</vt:lpstr>
      <vt:lpstr>Thoughts behind Das Kapital </vt:lpstr>
      <vt:lpstr>Critique of the Gotha Programme </vt:lpstr>
      <vt:lpstr>  </vt:lpstr>
      <vt:lpstr>Thoughts behind the Critique of the Gotha Program</vt:lpstr>
      <vt:lpstr>How they influenced on society </vt:lpstr>
      <vt:lpstr>Monument in Chemnitz</vt:lpstr>
      <vt:lpstr>Biblography</vt:lpstr>
    </vt:vector>
  </TitlesOfParts>
  <Company>Korea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Karl Marx</dc:title>
  <dc:creator>Hijo Byeun</dc:creator>
  <cp:lastModifiedBy>Hijo Byeun</cp:lastModifiedBy>
  <cp:revision>56</cp:revision>
  <dcterms:created xsi:type="dcterms:W3CDTF">2008-12-04T03:54:56Z</dcterms:created>
  <dcterms:modified xsi:type="dcterms:W3CDTF">2008-12-04T04:21:58Z</dcterms:modified>
</cp:coreProperties>
</file>